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3" r:id="rId4"/>
    <p:sldId id="264" r:id="rId5"/>
    <p:sldId id="268" r:id="rId6"/>
    <p:sldId id="269" r:id="rId7"/>
    <p:sldId id="270" r:id="rId8"/>
    <p:sldId id="271" r:id="rId9"/>
    <p:sldId id="274" r:id="rId10"/>
    <p:sldId id="275" r:id="rId11"/>
    <p:sldId id="276" r:id="rId12"/>
    <p:sldId id="273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78"/>
    <p:restoredTop sz="67825"/>
  </p:normalViewPr>
  <p:slideViewPr>
    <p:cSldViewPr snapToGrid="0" snapToObjects="1">
      <p:cViewPr varScale="1">
        <p:scale>
          <a:sx n="62" d="100"/>
          <a:sy n="62" d="100"/>
        </p:scale>
        <p:origin x="1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7E5F8-332D-3047-9B14-527836D16AA2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9548D-2BD1-EB4B-AC33-29E1398AF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 – Introducing CDK - Day One:  (45 minutes)</a:t>
            </a:r>
          </a:p>
          <a:p>
            <a:endParaRPr lang="en-US" dirty="0"/>
          </a:p>
          <a:p>
            <a:r>
              <a:rPr lang="en-US" dirty="0"/>
              <a:t>Introducing Career Key Discovery </a:t>
            </a:r>
          </a:p>
          <a:p>
            <a:r>
              <a:rPr lang="en-US" dirty="0"/>
              <a:t>Advantages to the Paper pencil booklet  -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Short, Self scoring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can keep this booklet at school 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 Take it home and discuss it with your family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booklet incudes your Career Key - to refer to when you think about high school courses.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Your Career Key Profile is made up of your RIASEC type  on page 4, and your top 3 career choices.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27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handout – page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05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45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b="1" u="none" dirty="0"/>
              <a:t>A. Post -Assessment Student Survey - </a:t>
            </a:r>
            <a:r>
              <a:rPr lang="en-US" b="0" u="none" dirty="0"/>
              <a:t>What do you already know? (5 minutes) </a:t>
            </a:r>
          </a:p>
          <a:p>
            <a:pPr marL="0" indent="0">
              <a:buNone/>
            </a:pPr>
            <a:r>
              <a:rPr lang="en-US" b="0" u="none" dirty="0"/>
              <a:t>This pre and post test activity helps students better understand what they will gain from a career assessment, and how it will help with planning their next steps on their education pathway.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dirty="0"/>
              <a:t>You may want to Scan this survey into Quizlet, or enter into another app like Survey Monkey or Poll Everywhere for online access.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38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</a:t>
            </a:r>
          </a:p>
          <a:p>
            <a:endParaRPr lang="en-US" dirty="0"/>
          </a:p>
          <a:p>
            <a:r>
              <a:rPr lang="en-US" dirty="0"/>
              <a:t>Reflection:</a:t>
            </a:r>
          </a:p>
          <a:p>
            <a:pPr marL="228600" indent="-228600">
              <a:buAutoNum type="arabicPeriod"/>
            </a:pPr>
            <a:r>
              <a:rPr lang="en-US" dirty="0"/>
              <a:t>What are some things you learned about yourself by taking the Career Key assessment?</a:t>
            </a:r>
          </a:p>
          <a:p>
            <a:pPr marL="228600" indent="-228600">
              <a:buAutoNum type="arabicPeriod"/>
            </a:pPr>
            <a:r>
              <a:rPr lang="en-US" dirty="0"/>
              <a:t>What careers or occupations did you find to explore that you hadn’t considered prior to the test?</a:t>
            </a:r>
          </a:p>
          <a:p>
            <a:pPr marL="228600" indent="-228600">
              <a:buAutoNum type="arabicPeriod"/>
            </a:pPr>
            <a:r>
              <a:rPr lang="en-US" dirty="0"/>
              <a:t>Do you think your answers would change if you took this again in high school? Why? </a:t>
            </a:r>
            <a:r>
              <a:rPr lang="en-US"/>
              <a:t>Why not?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Post Assessment Survey – </a:t>
            </a:r>
          </a:p>
          <a:p>
            <a:r>
              <a:rPr lang="en-US" dirty="0"/>
              <a:t>Use same questions on paper or in an online survey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8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Educator Notes:   Career Key – What do you already know?</a:t>
            </a:r>
          </a:p>
          <a:p>
            <a:endParaRPr lang="en-US" dirty="0"/>
          </a:p>
          <a:p>
            <a:r>
              <a:rPr lang="en-US" b="0" dirty="0"/>
              <a:t>Introducing Career Key  (10 minutes)</a:t>
            </a:r>
          </a:p>
          <a:p>
            <a:r>
              <a:rPr lang="en-US" b="1" dirty="0"/>
              <a:t>A.  Poll</a:t>
            </a:r>
          </a:p>
          <a:p>
            <a:pPr marL="228600" indent="-228600">
              <a:buAutoNum type="arabicPeriod"/>
            </a:pPr>
            <a:r>
              <a:rPr lang="en-US" b="1" dirty="0"/>
              <a:t>Do you know what career is best suited to you?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/>
              <a:t>Ask students to “raise their hands”( in view or in the chat) if they already know what career best suits them?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Quickly guestimate how many raised their hands.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/>
              <a:t>Ask students to write down or post in chat (to everyone or just to presenter ) what they want to be – 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/>
              <a:t>Ask for a volunteers to share their answers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b="0" dirty="0"/>
              <a:t>2. What education is required – in high school, after high school?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3.  </a:t>
            </a:r>
            <a:r>
              <a:rPr lang="en-US" b="1" dirty="0"/>
              <a:t>What should you know about yourself to find your fit?</a:t>
            </a:r>
            <a:r>
              <a:rPr lang="en-US" b="0" dirty="0"/>
              <a:t>  Write this in the chat or raise your hand?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Answers may include:  your interests, your values and your personality, 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>
              <a:buNone/>
            </a:pPr>
            <a:r>
              <a:rPr lang="en-US" b="1" u="none" dirty="0"/>
              <a:t>B. Optional:  (2 minutes)</a:t>
            </a:r>
          </a:p>
          <a:p>
            <a:pPr marL="0" indent="0">
              <a:buNone/>
            </a:pPr>
            <a:r>
              <a:rPr lang="en-US" b="1" u="none" dirty="0"/>
              <a:t>Students Take a Pre-Assessment Survey ….What do you already know?</a:t>
            </a:r>
            <a:r>
              <a:rPr lang="en-US" b="0" u="none" dirty="0"/>
              <a:t> </a:t>
            </a:r>
          </a:p>
          <a:p>
            <a:pPr marL="0" indent="0">
              <a:buNone/>
            </a:pPr>
            <a:r>
              <a:rPr lang="en-US" b="0" u="none" dirty="0"/>
              <a:t>This pre and post test activity helps students better understand what they will gain from a career assessment, and how it will help with planning the next steps on their education pathway.</a:t>
            </a:r>
          </a:p>
          <a:p>
            <a:pPr marL="0" indent="0">
              <a:buNone/>
            </a:pPr>
            <a:endParaRPr lang="en-US" b="0" u="none" dirty="0"/>
          </a:p>
          <a:p>
            <a:pPr marL="171450" indent="-171450">
              <a:buFont typeface="Wingdings" pitchFamily="2" charset="2"/>
              <a:buChar char="v"/>
            </a:pPr>
            <a:r>
              <a:rPr lang="en-US" dirty="0"/>
              <a:t>You may want to Scan this survey into Quizlet, or enter into another app like Survey Monkey or Poll Everywhere for online access.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dirty="0"/>
              <a:t>If those options are not available to you – use the next slide and have students answer the questions on paper.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8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Educator’s Guide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b="1" u="none" dirty="0"/>
              <a:t>A. Pre-Assessment Student Survey - </a:t>
            </a:r>
            <a:r>
              <a:rPr lang="en-US" b="0" u="none" dirty="0"/>
              <a:t>What do you already know? (5 minutes) </a:t>
            </a:r>
          </a:p>
          <a:p>
            <a:pPr marL="0" indent="0">
              <a:buNone/>
            </a:pPr>
            <a:r>
              <a:rPr lang="en-US" b="0" u="none" dirty="0"/>
              <a:t>This pre and post test activity helps students better understand what they will gain from a career assessment, and how it will help with planning their next steps on their education pathway.</a:t>
            </a:r>
          </a:p>
          <a:p>
            <a:pPr marL="0" indent="0">
              <a:buNone/>
            </a:pPr>
            <a:endParaRPr lang="en-US" b="0" u="none" dirty="0"/>
          </a:p>
          <a:p>
            <a:pPr marL="0" indent="0">
              <a:buNone/>
            </a:pPr>
            <a:r>
              <a:rPr lang="en-US" dirty="0"/>
              <a:t>You may want to Scan this survey into Quizlet, or enter into another app like Survey Monkey or Poll Everywhere for online access.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6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Educator’s Guide:  Overview of Career Key</a:t>
            </a:r>
          </a:p>
          <a:p>
            <a:pPr marL="0" indent="0">
              <a:buNone/>
            </a:pPr>
            <a:endParaRPr lang="en-US" b="1" dirty="0"/>
          </a:p>
          <a:p>
            <a:pPr marL="228600" indent="-228600">
              <a:buAutoNum type="alphaUcPeriod"/>
            </a:pPr>
            <a:r>
              <a:rPr lang="en-US" b="1" dirty="0"/>
              <a:t>Video Watching </a:t>
            </a:r>
            <a:r>
              <a:rPr lang="en-US" b="0" dirty="0"/>
              <a:t>(video is 2.25 minutes – total of 5 min. with questions). Career Key Discovery is an online version of the Career Key test – similar to what students will be doing.</a:t>
            </a:r>
          </a:p>
          <a:p>
            <a:pPr marL="0" indent="0">
              <a:buNone/>
            </a:pPr>
            <a:r>
              <a:rPr lang="en-US" dirty="0"/>
              <a:t>Ask students to “Listen For”…and then Answer After Viewing: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What personal qualities does Career Key ask questions about?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/>
              <a:t>Answer:  personality, interests, values, skills (any of these) 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What does Career Key mean when they say explore beyond the usual suspects?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/>
              <a:t>Answer: explore and consider careers that are not familiar, that you might not know what they do.  The usual suspects (careers everyone knows what they do): might be doctor, lawyer, accountant.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95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79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BOOKLET VERSION ( page numbers refer to the Booklet)</a:t>
            </a:r>
          </a:p>
          <a:p>
            <a:r>
              <a:rPr lang="en-US" dirty="0"/>
              <a:t>Next 3 slides are if you use the Booklet only.</a:t>
            </a:r>
          </a:p>
          <a:p>
            <a:endParaRPr lang="en-US" dirty="0"/>
          </a:p>
          <a:p>
            <a:r>
              <a:rPr lang="en-US" dirty="0"/>
              <a:t>Find My Fit  (Page numbers refer to the handout, not the Booklet)</a:t>
            </a:r>
          </a:p>
          <a:p>
            <a:r>
              <a:rPr lang="en-US" dirty="0"/>
              <a:t>Teacher’s Guide also available as a pdf.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6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Booklet – page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Complete optional  3 poll questions in Zoom (or your video conferencing application) – from the Find My Career Fit student handout:</a:t>
            </a:r>
          </a:p>
          <a:p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Finding your fit, will equal 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	one career for life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	career success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	career well-being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	more career choices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When you choose a career that matches your strongest Holland personality type, you’re more likely to …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	be satisfied in your career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	find a job faster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	earn a higher salary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	make friends on the job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3.When you choose a college major matching that type, you’re more likely to…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	get better grades,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	stick with your major,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	graduate on time.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	All of the above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Answers:  1 b c, 2 a c, 3d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55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HANDOUT VERSION ( page numbers refer to the separate Student Handout)</a:t>
            </a:r>
          </a:p>
          <a:p>
            <a:r>
              <a:rPr lang="en-US" dirty="0"/>
              <a:t>Use the next 3 slides if you use the separate student handout, not the Booklet.</a:t>
            </a:r>
          </a:p>
          <a:p>
            <a:endParaRPr lang="en-US" dirty="0"/>
          </a:p>
          <a:p>
            <a:r>
              <a:rPr lang="en-US" dirty="0"/>
              <a:t>Find My Fit  (Page numbers refer to the handout)</a:t>
            </a:r>
          </a:p>
          <a:p>
            <a:r>
              <a:rPr lang="en-US" dirty="0"/>
              <a:t>Teacher’s Guide also available as a pdf.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548D-2BD1-EB4B-AC33-29E1398AF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81B56-4DB0-3D43-B6DD-BDCD8AAC8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80A1C-6056-0744-8FB0-E3EE658A1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56FDF-1E15-B544-BE5B-95C4D99B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2BA8-D516-0848-9625-3FFC9695AD37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65103-3FED-1843-8684-AD016DAF1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B886B-6848-734A-894F-EB2249800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096A-7F56-4847-A7E9-852A2A5DC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16FEB-33EE-2C45-AE14-36417E6B3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B5FF0-52E5-F74F-B1EB-16D25571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7189-647D-E34E-A115-0DFEEB9D0F30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E71DC-D585-C142-8D72-5F199534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6F10D-BF53-CE47-9DF7-82BDD7EB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6B62E5-5F40-E543-BE77-41D592CEF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C9989-C7FC-2348-BCAE-9338939C0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E88B2-8BB9-1B42-B6B4-0618CB69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D382-AEC9-7F46-86B6-B327E9C525AF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770F4-7412-F14A-976C-2ECFA7EE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BD468-2A35-EF45-AADD-3DA11B28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7F7D-6FEB-E04D-A667-8FD65C83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6FDC9-C651-C541-AF06-1C3223C6C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F08A0-2264-8149-B545-EAA248709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6AA3-E9B8-0648-A73F-2B2F41E2016F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6F246-5281-B845-AF4B-DE28E53D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DB62E-C4AD-8041-A303-3997B4C2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5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2213B-033B-984D-ABDC-72058163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FD6F8-4A8A-E740-951E-062BB9156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EA0AD-9158-0A4B-B721-696D5C94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A80D-4556-434E-8EA2-1802058E18BC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7DE36-4484-844B-92AD-19D107A8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1D315-7112-4B40-8D59-37A8D041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4219-80F4-774D-9379-0F45C8D3A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D278-C96C-944B-A592-B569026080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99ECF-7076-D74C-9174-A73EAB9FC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D7152-6723-B846-8D63-B0FFFE96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1D83-91BF-664A-A5A1-188A871B8AB7}" type="datetime1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308C4-AEEE-FA44-B829-C9CD455B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BA660-AED7-7F4C-ABAE-33C57F7B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FB29-A5F7-0C4B-A972-5B0E4431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CAD34-A178-3646-BE46-356B53A01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3A54C-8159-7B4C-B8B7-BCBC83BC4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B6D88-D362-7A40-9A57-5E8625BA3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45ED7D-6626-5840-8910-86E71B5B6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ED664A-BCD2-6F41-BE0A-0F38EF27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A3F3-7EA6-644F-97A0-4225E2464077}" type="datetime1">
              <a:rPr lang="en-US" smtClean="0"/>
              <a:t>8/5/20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519593-1901-CD42-87B5-7EA4C81F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895E3-B7DF-6C4F-9128-D5E763EF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392B2-8687-2547-AC4D-17EE4789F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BF37A-7A9B-0D46-B9B8-A44BFFD4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F6B6-33EF-4B40-85B6-95AA12CE16DD}" type="datetime1">
              <a:rPr lang="en-US" smtClean="0"/>
              <a:t>8/5/20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9ADA3-EF34-9A4C-AE49-29AFF425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74E11-F764-2849-98DE-9267B3E6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6B7282-6D7C-FC46-9D73-BBCE7A54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1EB5-DE54-6A4F-8AA1-204914F22A31}" type="datetime1">
              <a:rPr lang="en-US" smtClean="0"/>
              <a:t>8/5/20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855AB-9225-0C48-8BF6-E97BBF20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13E5C-E2E9-1949-837D-9AE0AD1C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9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7C78-0D61-0244-9505-0B5FB5C9E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4197-399A-F645-BE01-8D17E52E5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6C4D6-5407-8A47-9746-3755EA4BF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3594B-ACCC-D84B-ACA7-844E55CF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C48-C321-E448-B019-AEE124E00544}" type="datetime1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D8E40-D0AC-7F4B-8A7B-679A79F4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F100E-A33F-B345-A723-8856F813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1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ECA5-10D5-1A42-89A0-71DF3701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7300C9-3FAB-6849-B89E-1D1152AF8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87086-582A-9040-B1AB-678A9896B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D5A3-51C4-7149-9CE5-95F9695D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5D8A-AB0B-FD45-ABCA-59F2950D5F0D}" type="datetime1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DA927-60BC-1745-BB5A-69AF4500E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D4AA7-3F3B-C24A-9F8F-A7718319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F1F2B-447E-234C-8A2D-B1AB62A7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354A6-96AA-454E-968D-0234E8D9D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CE71F-AAAA-EE4E-8640-D78BE22F2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7EE4-AB41-0F4C-8C8F-D3A1E50EF51E}" type="datetime1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9F15E-CFF5-3A47-9595-1F0A3F804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C3F68-E0B3-F043-9956-1227D81FB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F5A7-DC6A-154B-9C28-B88ABE1E1F4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6082B23-111D-7441-9C8A-3BE57D824B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915400" y="6328905"/>
            <a:ext cx="1758950" cy="32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39254205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D12F4-2EDF-6944-9303-220278C0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1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99CEF5A-C066-7145-8AA2-39A3B3B1B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Today you’ll take Career Key, a short 5-10 minute assessment to …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 about yourself -  and connect who you are to occupations that fit,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Expand your knowledge about career options, and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 a way of seeing yourself in the world of work that will help you make better career decisions throughout your life.</a:t>
            </a:r>
          </a:p>
          <a:p>
            <a:pPr marL="360363" indent="-342900" algn="l">
              <a:buFont typeface="Wingdings" pitchFamily="2" charset="2"/>
              <a:buChar char="v"/>
            </a:pP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3150BC-9B23-F340-A0C8-E5E6FF97AAE3}"/>
              </a:ext>
            </a:extLst>
          </p:cNvPr>
          <p:cNvSpPr txBox="1"/>
          <p:nvPr/>
        </p:nvSpPr>
        <p:spPr>
          <a:xfrm>
            <a:off x="1052423" y="879894"/>
            <a:ext cx="4616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Introducing…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A74E9A-F9AA-C04C-9341-6CDEEF213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631" y="834256"/>
            <a:ext cx="4616569" cy="86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033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10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390348"/>
            <a:ext cx="7520797" cy="108389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1276709" y="2328765"/>
            <a:ext cx="1007709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 the description of your personality type in the Booklet,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page 2 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think this is a good description of your personality?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If not, does your second personality type match you better? If so, move to that group now.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 words or groups of words in the description that fit you best. 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to your group which words best describe your personality, or an example of how you use this trait.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94D7BDA-4675-2646-9EC8-97035267E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710" y="690731"/>
            <a:ext cx="3752491" cy="69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11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345419"/>
            <a:ext cx="7520797" cy="108389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 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850587" y="2147648"/>
            <a:ext cx="1087035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 about the Holland Hexagon on page 3 and discuss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925513" lvl="0" indent="-307975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your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most compatible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types?  Read those descriptions </a:t>
            </a: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7900" lvl="0" indent="-309563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your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least compatible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types?  Read those descriptions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any experiences you’ve had that match one of these personality types.</a:t>
            </a: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Complete the last page of your handout.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6EA970-8CA8-F24E-A542-8D0D3B31B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710" y="690731"/>
            <a:ext cx="3752491" cy="69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8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8A15-377B-0745-B179-989FDB28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93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Post Assessment Survey</a:t>
            </a:r>
            <a:r>
              <a:rPr lang="en-US" sz="3200" dirty="0"/>
              <a:t>:  </a:t>
            </a:r>
            <a:r>
              <a:rPr lang="en-US" sz="3200" b="1" dirty="0">
                <a:solidFill>
                  <a:srgbClr val="002060"/>
                </a:solidFill>
              </a:rPr>
              <a:t>What did you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8A2A5-AB9E-BD45-BECE-6E8842AA0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9" y="2116270"/>
            <a:ext cx="9263442" cy="4131574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have selected at least one career.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understand which careers are best suited to my personality. 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which courses to take in high school for my chosen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am considering three or more occupations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how many job openings there are in my state for my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understand what the job outlook is for my chosen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annual pay for my chosen career(s).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credentials or college degrees I would need.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careers in which I might thrive or be challenged.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would like to take this test again in high school to see if I’ve changed.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CAA57-6C00-E448-BB1C-46FB20DC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AD142-B5CD-BD44-8017-E26F85AEAF5F}"/>
              </a:ext>
            </a:extLst>
          </p:cNvPr>
          <p:cNvSpPr txBox="1"/>
          <p:nvPr/>
        </p:nvSpPr>
        <p:spPr>
          <a:xfrm>
            <a:off x="905606" y="1648009"/>
            <a:ext cx="984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Strongly Agree      5              4               3                2                1      Strongly Disagree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74419B-1B02-D945-A23D-48C985396511}"/>
              </a:ext>
            </a:extLst>
          </p:cNvPr>
          <p:cNvSpPr txBox="1"/>
          <p:nvPr/>
        </p:nvSpPr>
        <p:spPr>
          <a:xfrm>
            <a:off x="1172307" y="1179748"/>
            <a:ext cx="958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______________________________         Date: 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3D39A-6BC0-9642-8913-327B7DD07592}"/>
              </a:ext>
            </a:extLst>
          </p:cNvPr>
          <p:cNvSpPr txBox="1"/>
          <p:nvPr/>
        </p:nvSpPr>
        <p:spPr>
          <a:xfrm>
            <a:off x="838200" y="2126695"/>
            <a:ext cx="124939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5F957-FCBB-9641-A894-7C761345FCA8}"/>
              </a:ext>
            </a:extLst>
          </p:cNvPr>
          <p:cNvSpPr txBox="1"/>
          <p:nvPr/>
        </p:nvSpPr>
        <p:spPr>
          <a:xfrm>
            <a:off x="51758" y="70391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52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26758-993A-9A42-99CD-06F8A46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13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DBF099D-2EAE-0E4C-8AD3-664539892CFA}"/>
              </a:ext>
            </a:extLst>
          </p:cNvPr>
          <p:cNvSpPr txBox="1">
            <a:spLocks/>
          </p:cNvSpPr>
          <p:nvPr/>
        </p:nvSpPr>
        <p:spPr>
          <a:xfrm>
            <a:off x="6637339" y="2318936"/>
            <a:ext cx="5037826" cy="3402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Career Fit Matters</a:t>
            </a:r>
            <a:endParaRPr lang="en-US" sz="1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choosing “</a:t>
            </a: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personality-matched” </a:t>
            </a:r>
          </a:p>
          <a:p>
            <a:pPr algn="l"/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careers and majors…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Persist in school and a major</a:t>
            </a: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Perform better in college</a:t>
            </a: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Graduate on time</a:t>
            </a:r>
          </a:p>
          <a:p>
            <a:pPr marL="690563" indent="-336550" algn="l">
              <a:buFont typeface="Wingdings" pitchFamily="2" charset="2"/>
              <a:buChar char="ü"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Earn higher salaries</a:t>
            </a:r>
          </a:p>
          <a:p>
            <a:pPr lvl="1" algn="l"/>
            <a:endParaRPr lang="en-US" sz="2800" dirty="0">
              <a:latin typeface="Corbel" panose="020B0503020204020204" pitchFamily="34" charset="0"/>
              <a:cs typeface="Al Nile" pitchFamily="2" charset="-78"/>
            </a:endParaRPr>
          </a:p>
          <a:p>
            <a:pPr lvl="1" algn="l"/>
            <a:endParaRPr lang="en-US" sz="2400" dirty="0">
              <a:solidFill>
                <a:schemeClr val="tx2"/>
              </a:solidFill>
              <a:latin typeface="Corbel" panose="020B0503020204020204" pitchFamily="34" charset="0"/>
              <a:cs typeface="Al Nile" pitchFamily="2" charset="-78"/>
            </a:endParaRPr>
          </a:p>
          <a:p>
            <a:pPr lvl="1" algn="l"/>
            <a:endParaRPr lang="en-US" sz="2400" dirty="0">
              <a:latin typeface="Corbel" panose="020B0503020204020204" pitchFamily="34" charset="0"/>
              <a:cs typeface="Al Nile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7D64A2-B959-9C45-B110-5BBD2691A3FA}"/>
              </a:ext>
            </a:extLst>
          </p:cNvPr>
          <p:cNvSpPr txBox="1"/>
          <p:nvPr/>
        </p:nvSpPr>
        <p:spPr>
          <a:xfrm>
            <a:off x="1052423" y="1133033"/>
            <a:ext cx="36446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 Questions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E7A771-E1C5-A94F-9163-8D21CCC2CD7B}"/>
              </a:ext>
            </a:extLst>
          </p:cNvPr>
          <p:cNvSpPr txBox="1"/>
          <p:nvPr/>
        </p:nvSpPr>
        <p:spPr>
          <a:xfrm>
            <a:off x="879894" y="2674189"/>
            <a:ext cx="5417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did you learn about yourself?</a:t>
            </a:r>
          </a:p>
          <a:p>
            <a:pPr marL="342900" indent="-342900"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new careers might you explore?</a:t>
            </a:r>
          </a:p>
          <a:p>
            <a:pPr marL="342900" indent="-342900"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think your answers will change if you took this again in high school?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CEF6C7E-B157-C84C-94F9-A5B04831B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7339" y="814821"/>
            <a:ext cx="4830163" cy="90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5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26758-993A-9A42-99CD-06F8A46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1BC00A-E9FA-CC46-AD33-6C7F52D59CCF}"/>
              </a:ext>
            </a:extLst>
          </p:cNvPr>
          <p:cNvSpPr txBox="1"/>
          <p:nvPr/>
        </p:nvSpPr>
        <p:spPr>
          <a:xfrm>
            <a:off x="1374530" y="2000916"/>
            <a:ext cx="1013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Do You Already Know?</a:t>
            </a:r>
            <a:endParaRPr lang="en-US" sz="1600" dirty="0">
              <a:solidFill>
                <a:schemeClr val="accent2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1A3F471-3610-7F48-98FE-8C50FA6852BB}"/>
              </a:ext>
            </a:extLst>
          </p:cNvPr>
          <p:cNvSpPr txBox="1">
            <a:spLocks/>
          </p:cNvSpPr>
          <p:nvPr/>
        </p:nvSpPr>
        <p:spPr>
          <a:xfrm>
            <a:off x="1374530" y="2988354"/>
            <a:ext cx="8908157" cy="25626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indent="-514350" algn="l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which career is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suited to you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31813" indent="-514350" algn="l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is required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that career?</a:t>
            </a:r>
          </a:p>
          <a:p>
            <a:pPr marL="531813" indent="-514350" algn="l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know about yourself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your best career fit?</a:t>
            </a:r>
          </a:p>
          <a:p>
            <a:pPr marL="17463" algn="l"/>
            <a:endParaRPr lang="en-US" sz="2800" dirty="0">
              <a:solidFill>
                <a:srgbClr val="002060"/>
              </a:solidFill>
              <a:latin typeface="Corbel" panose="020B0503020204020204" pitchFamily="34" charset="0"/>
              <a:cs typeface="Mangal" panose="02040503050203030202" pitchFamily="18" charset="0"/>
            </a:endParaRPr>
          </a:p>
          <a:p>
            <a:pPr marL="17463" algn="l"/>
            <a:endParaRPr lang="en-US" sz="2800" dirty="0">
              <a:solidFill>
                <a:srgbClr val="002060"/>
              </a:solidFill>
              <a:latin typeface="Corbel" panose="020B0503020204020204" pitchFamily="34" charset="0"/>
              <a:cs typeface="Mangal" panose="02040503050203030202" pitchFamily="18" charset="0"/>
            </a:endParaRPr>
          </a:p>
          <a:p>
            <a:pPr marL="17463" algn="l"/>
            <a:endParaRPr lang="en-US" sz="1800" dirty="0">
              <a:solidFill>
                <a:srgbClr val="002060"/>
              </a:solidFill>
              <a:latin typeface="Corbel" panose="020B0503020204020204" pitchFamily="34" charset="0"/>
              <a:cs typeface="Mangal" panose="02040503050203030202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AE873B-ED7E-2447-885A-D5666174C075}"/>
              </a:ext>
            </a:extLst>
          </p:cNvPr>
          <p:cNvSpPr txBox="1"/>
          <p:nvPr/>
        </p:nvSpPr>
        <p:spPr>
          <a:xfrm>
            <a:off x="4190859" y="890367"/>
            <a:ext cx="711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Unlock Your Best Career Fit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7486E5-D5C2-B647-9D22-F88798806A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87" y="893335"/>
            <a:ext cx="3242365" cy="60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6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8A15-377B-0745-B179-989FDB28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93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Pre-Assessment Survey</a:t>
            </a:r>
            <a:r>
              <a:rPr lang="en-US" sz="3200" dirty="0"/>
              <a:t>:  </a:t>
            </a:r>
            <a:r>
              <a:rPr lang="en-US" sz="3200" b="1" dirty="0">
                <a:solidFill>
                  <a:srgbClr val="002060"/>
                </a:solidFill>
              </a:rPr>
              <a:t>What do you already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8A2A5-AB9E-BD45-BECE-6E8842AA0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9" y="2087751"/>
            <a:ext cx="9263442" cy="4131574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have selected at least one career.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understand which careers are best suited to my personality.   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which courses to take in high school for my chosen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 am considering three or more occupations.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how many job openings there are in my state for my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understand what the job outlook is for my chosen career.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annual pay for my chosen career(s).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credentials or college degrees I would need.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know the careers in which I might thrive or be challenged.</a:t>
            </a:r>
          </a:p>
          <a:p>
            <a:pPr marL="571500" indent="-5715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would like to take this test again in high school to see if I’ve changed.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CAA57-6C00-E448-BB1C-46FB20DC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AD142-B5CD-BD44-8017-E26F85AEAF5F}"/>
              </a:ext>
            </a:extLst>
          </p:cNvPr>
          <p:cNvSpPr txBox="1"/>
          <p:nvPr/>
        </p:nvSpPr>
        <p:spPr>
          <a:xfrm>
            <a:off x="838200" y="1699283"/>
            <a:ext cx="984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Strongly Agree   5          4               3                2               1      Strongly Disagree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74419B-1B02-D945-A23D-48C985396511}"/>
              </a:ext>
            </a:extLst>
          </p:cNvPr>
          <p:cNvSpPr txBox="1"/>
          <p:nvPr/>
        </p:nvSpPr>
        <p:spPr>
          <a:xfrm>
            <a:off x="838200" y="1152322"/>
            <a:ext cx="958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______________________________         Date: 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3D39A-6BC0-9642-8913-327B7DD07592}"/>
              </a:ext>
            </a:extLst>
          </p:cNvPr>
          <p:cNvSpPr txBox="1"/>
          <p:nvPr/>
        </p:nvSpPr>
        <p:spPr>
          <a:xfrm>
            <a:off x="838200" y="2126695"/>
            <a:ext cx="124939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pPr>
              <a:lnSpc>
                <a:spcPct val="150000"/>
              </a:lnSpc>
            </a:pPr>
            <a:r>
              <a:rPr lang="en-US" dirty="0"/>
              <a:t>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5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26758-993A-9A42-99CD-06F8A46A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32B42A-48B5-E548-B0D4-E41683B2BA73}"/>
              </a:ext>
            </a:extLst>
          </p:cNvPr>
          <p:cNvSpPr txBox="1"/>
          <p:nvPr/>
        </p:nvSpPr>
        <p:spPr>
          <a:xfrm>
            <a:off x="1084943" y="2047432"/>
            <a:ext cx="889725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9425" lvl="3" indent="-457200">
              <a:buFont typeface="Wingdings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watch the Video:   </a:t>
            </a:r>
            <a:r>
              <a:rPr lang="en-US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Key Discovery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Candara" panose="020E0502030303020204" pitchFamily="34" charset="0"/>
              </a:rPr>
              <a:t>       </a:t>
            </a:r>
            <a:r>
              <a:rPr lang="en-US" sz="2400" dirty="0">
                <a:latin typeface="Candara" panose="020E0502030303020204" pitchFamily="34" charset="0"/>
                <a:hlinkClick r:id="rId3"/>
              </a:rPr>
              <a:t>Career Key Discovery</a:t>
            </a:r>
            <a:r>
              <a:rPr lang="en-US" sz="2400" dirty="0">
                <a:latin typeface="Candara" panose="020E0502030303020204" pitchFamily="34" charset="0"/>
              </a:rPr>
              <a:t> (</a:t>
            </a:r>
            <a:r>
              <a:rPr lang="en-US" sz="2400" dirty="0">
                <a:latin typeface="Candara" panose="020E0502030303020204" pitchFamily="34" charset="0"/>
                <a:hlinkClick r:id="rId3"/>
              </a:rPr>
              <a:t>https://vimeo.com/392542053</a:t>
            </a:r>
            <a:r>
              <a:rPr lang="en-US" sz="2400" dirty="0">
                <a:latin typeface="Candara" panose="020E0502030303020204" pitchFamily="34" charset="0"/>
              </a:rPr>
              <a:t>)</a:t>
            </a:r>
          </a:p>
          <a:p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6A4CEE-BC29-CF4C-8717-ACE1AAB0E3D5}"/>
              </a:ext>
            </a:extLst>
          </p:cNvPr>
          <p:cNvSpPr txBox="1"/>
          <p:nvPr/>
        </p:nvSpPr>
        <p:spPr>
          <a:xfrm>
            <a:off x="1781117" y="3309316"/>
            <a:ext cx="8891024" cy="30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for</a:t>
            </a:r>
            <a:r>
              <a:rPr lang="en-US" sz="28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personal qualities does Career Key ask questions about?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does Career Key mean when they say explore beyond the usual suspects?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B394657D-0B06-3F40-B74A-B874CBE168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979" y="836908"/>
            <a:ext cx="5211948" cy="9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69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BB907-7659-B64C-97E5-36BE1557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1391"/>
            <a:ext cx="5571392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Assessment Directions: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3F0AD-EC39-9C4D-A212-06998C35D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4609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Corbel" panose="020B0503020204020204" pitchFamily="34" charset="0"/>
              </a:rPr>
              <a:t>Write your </a:t>
            </a:r>
            <a:r>
              <a:rPr lang="en-US" sz="2400" b="1" dirty="0">
                <a:latin typeface="Corbel" panose="020B0503020204020204" pitchFamily="34" charset="0"/>
              </a:rPr>
              <a:t>name and date</a:t>
            </a:r>
            <a:r>
              <a:rPr lang="en-US" sz="2400" dirty="0">
                <a:latin typeface="Corbel" panose="020B0503020204020204" pitchFamily="34" charset="0"/>
              </a:rPr>
              <a:t> on the front of the booklet.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latin typeface="Corbel" panose="020B0503020204020204" pitchFamily="34" charset="0"/>
              </a:rPr>
              <a:t>Read and follow instructions on pages 1- 3.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latin typeface="Corbel" panose="020B0503020204020204" pitchFamily="34" charset="0"/>
              </a:rPr>
              <a:t>Complete your Career Key on page 4 </a:t>
            </a:r>
            <a:r>
              <a:rPr lang="en-US" sz="2400" dirty="0">
                <a:latin typeface="Corbel" panose="020B0503020204020204" pitchFamily="34" charset="0"/>
              </a:rPr>
              <a:t>and read the brief description of Holland’s Theory below your key.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latin typeface="Corbel" panose="020B0503020204020204" pitchFamily="34" charset="0"/>
              </a:rPr>
              <a:t>Check at least 3  Occupations on pages 5-11</a:t>
            </a:r>
            <a:r>
              <a:rPr lang="en-US" sz="2400" dirty="0">
                <a:latin typeface="Corbel" panose="020B0503020204020204" pitchFamily="34" charset="0"/>
              </a:rPr>
              <a:t> for the two-three personality types (</a:t>
            </a:r>
            <a:r>
              <a:rPr lang="en-US" sz="1800" dirty="0">
                <a:latin typeface="Corbel" panose="020B0503020204020204" pitchFamily="34" charset="0"/>
              </a:rPr>
              <a:t>Realistic, Investigative</a:t>
            </a:r>
            <a:r>
              <a:rPr lang="en-US" sz="2400" dirty="0">
                <a:latin typeface="Corbel" panose="020B0503020204020204" pitchFamily="34" charset="0"/>
              </a:rPr>
              <a:t>…) that are highest on your Career Key.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latin typeface="Corbel" panose="020B0503020204020204" pitchFamily="34" charset="0"/>
              </a:rPr>
              <a:t>On page 12</a:t>
            </a:r>
            <a:r>
              <a:rPr lang="en-US" sz="2400" dirty="0">
                <a:latin typeface="Corbel" panose="020B0503020204020204" pitchFamily="34" charset="0"/>
              </a:rPr>
              <a:t>, read about the Holland Hexagon. </a:t>
            </a:r>
          </a:p>
          <a:p>
            <a:pPr lvl="1"/>
            <a:r>
              <a:rPr lang="en-US" dirty="0">
                <a:latin typeface="Corbel" panose="020B0503020204020204" pitchFamily="34" charset="0"/>
              </a:rPr>
              <a:t>Identify those personality types </a:t>
            </a:r>
            <a:r>
              <a:rPr lang="en-US" b="1" dirty="0">
                <a:latin typeface="Corbel" panose="020B0503020204020204" pitchFamily="34" charset="0"/>
              </a:rPr>
              <a:t>closest</a:t>
            </a:r>
            <a:r>
              <a:rPr lang="en-US" dirty="0">
                <a:latin typeface="Corbel" panose="020B0503020204020204" pitchFamily="34" charset="0"/>
              </a:rPr>
              <a:t> to you and </a:t>
            </a:r>
          </a:p>
          <a:p>
            <a:pPr lvl="1"/>
            <a:r>
              <a:rPr lang="en-US" dirty="0">
                <a:latin typeface="Corbel" panose="020B0503020204020204" pitchFamily="34" charset="0"/>
              </a:rPr>
              <a:t>Identify those </a:t>
            </a:r>
            <a:r>
              <a:rPr lang="en-US" b="1" dirty="0">
                <a:latin typeface="Corbel" panose="020B0503020204020204" pitchFamily="34" charset="0"/>
              </a:rPr>
              <a:t>furthest </a:t>
            </a:r>
            <a:r>
              <a:rPr lang="en-US" dirty="0">
                <a:latin typeface="Corbel" panose="020B0503020204020204" pitchFamily="34" charset="0"/>
              </a:rPr>
              <a:t>away.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8326833-E025-024C-B6F3-766457013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528" y="695158"/>
            <a:ext cx="4749800" cy="88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6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6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504032"/>
            <a:ext cx="9301106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1276709" y="2587925"/>
            <a:ext cx="1007709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List and number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top three Holland personality types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empty space at the top right of page 14 of the Booklet. (#1 is the highest, and so on…)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three careers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selected when you took Career Key that interest you most on page 14, in the space provided under #6 Further Career Exploration.</a:t>
            </a:r>
          </a:p>
          <a:p>
            <a:pPr marL="342900" indent="-342900"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the breakout room or area of the personality type that was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highest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on your Career Key.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251DAE-15FD-DE4A-A63A-8013FA648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803" y="882194"/>
            <a:ext cx="4749800" cy="88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63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7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390348"/>
            <a:ext cx="7520797" cy="108389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1276709" y="2328765"/>
            <a:ext cx="1007709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 the description of your personality type in the Booklet,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page 2 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think this is a good description of your personality?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If not, does your second personality type match you better? If so, move to that group now.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 words or groups of words in the description that fit you best. 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to your group which words best describe your personality, or an example of how you use this trait.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94D7BDA-4675-2646-9EC8-97035267E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710" y="690731"/>
            <a:ext cx="3752491" cy="69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3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8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345419"/>
            <a:ext cx="7520797" cy="108389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 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850587" y="2147648"/>
            <a:ext cx="108703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 about the Holland Hexagon on Booklet pages 12-13 and discuss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925513" lvl="0" indent="-307975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your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most compatible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types?  Read those descriptions on p. 2</a:t>
            </a: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7900" lvl="0" indent="-309563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your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least compatible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types?  Read those descriptions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any experiences you’ve had that match one of these personality types.</a:t>
            </a: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Complete a poll with 3 questions…</a:t>
            </a:r>
          </a:p>
          <a:p>
            <a:br>
              <a:rPr lang="en-US" sz="2000" dirty="0"/>
            </a:br>
            <a:endParaRPr lang="en-US" sz="2000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6EA970-8CA8-F24E-A542-8D0D3B31B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710" y="690731"/>
            <a:ext cx="3752491" cy="69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0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7FF3C-6B7F-7B41-92BF-8822A6C3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F5A7-DC6A-154B-9C28-B88ABE1E1F4D}" type="slidenum">
              <a:rPr lang="en-US" smtClean="0"/>
              <a:t>9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CEDB7DA-FE8D-A549-9CA4-D5B1B97D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03" y="1504032"/>
            <a:ext cx="9301106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My Career Fit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AF809-1D43-F947-BB02-F850F8C272F1}"/>
              </a:ext>
            </a:extLst>
          </p:cNvPr>
          <p:cNvSpPr txBox="1"/>
          <p:nvPr/>
        </p:nvSpPr>
        <p:spPr>
          <a:xfrm>
            <a:off x="1276709" y="2587925"/>
            <a:ext cx="1038189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List and number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top three Holland personality types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page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three careers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selected when you took Career Key that interest you most</a:t>
            </a:r>
          </a:p>
          <a:p>
            <a:pPr marL="342900" indent="-342900"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the breakout room or area of the personality type that was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highest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on your Career Key.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251DAE-15FD-DE4A-A63A-8013FA648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803" y="882194"/>
            <a:ext cx="4749800" cy="88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96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2053</Words>
  <Application>Microsoft Macintosh PowerPoint</Application>
  <PresentationFormat>Widescreen</PresentationFormat>
  <Paragraphs>253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Candara</vt:lpstr>
      <vt:lpstr>Corbel</vt:lpstr>
      <vt:lpstr>Wingdings</vt:lpstr>
      <vt:lpstr>Office Theme</vt:lpstr>
      <vt:lpstr>PowerPoint Presentation</vt:lpstr>
      <vt:lpstr>PowerPoint Presentation</vt:lpstr>
      <vt:lpstr>Pre-Assessment Survey:  What do you already know?</vt:lpstr>
      <vt:lpstr>PowerPoint Presentation</vt:lpstr>
      <vt:lpstr>Assessment Directions:</vt:lpstr>
      <vt:lpstr>Find My Career Fit</vt:lpstr>
      <vt:lpstr>Find My Career Fit</vt:lpstr>
      <vt:lpstr>Find My Career Fit …</vt:lpstr>
      <vt:lpstr>Find My Career Fit</vt:lpstr>
      <vt:lpstr>Find My Career Fit</vt:lpstr>
      <vt:lpstr>Find My Career Fit …</vt:lpstr>
      <vt:lpstr>Post Assessment Survey:  What did you learn?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Juliet Jones-Vlasceanu</cp:lastModifiedBy>
  <cp:revision>80</cp:revision>
  <dcterms:created xsi:type="dcterms:W3CDTF">2020-04-27T20:19:20Z</dcterms:created>
  <dcterms:modified xsi:type="dcterms:W3CDTF">2020-08-05T20:40:47Z</dcterms:modified>
</cp:coreProperties>
</file>